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06" r:id="rId5"/>
    <p:sldId id="492" r:id="rId6"/>
    <p:sldId id="489" r:id="rId7"/>
    <p:sldId id="493" r:id="rId8"/>
    <p:sldId id="494" r:id="rId9"/>
    <p:sldId id="503" r:id="rId10"/>
    <p:sldId id="504" r:id="rId11"/>
    <p:sldId id="505" r:id="rId12"/>
    <p:sldId id="485" r:id="rId13"/>
    <p:sldId id="462" r:id="rId14"/>
    <p:sldId id="506" r:id="rId15"/>
    <p:sldId id="507" r:id="rId16"/>
    <p:sldId id="500" r:id="rId17"/>
    <p:sldId id="509" r:id="rId18"/>
    <p:sldId id="510" r:id="rId19"/>
    <p:sldId id="472" r:id="rId20"/>
    <p:sldId id="491" r:id="rId21"/>
    <p:sldId id="508" r:id="rId22"/>
    <p:sldId id="483" r:id="rId23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6296" autoAdjust="0"/>
  </p:normalViewPr>
  <p:slideViewPr>
    <p:cSldViewPr>
      <p:cViewPr varScale="1">
        <p:scale>
          <a:sx n="111" d="100"/>
          <a:sy n="111" d="100"/>
        </p:scale>
        <p:origin x="13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3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44FFA53-8CEC-B647-9094-18F2D71D5B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A70C9CF-129D-9847-8599-CE5490B32A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B044D542-5B12-0F4D-8FC4-054778FACD1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8720CF3C-5914-874C-9B0D-71ABF196429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fld id="{C22EF85B-27A2-0E4C-A11D-4C3080CEE7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BE1FDE9-1B24-A649-A57F-D722D5F9DF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E15C4AC-FD46-A140-84FC-87B1A31F57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A20079D0-A983-8D4F-842E-4D5CAF2D80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6D5004C2-595B-0847-AE00-C35B505CE2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77F524C-C209-0E49-8B2A-827893D18E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6513C28C-1133-9E4C-BDA9-4D18A4BCF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fld id="{5042D09E-D9A5-9643-B20C-DE14BD54A8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B05DEF-6DE7-4BF9-8DBB-FF904A788E5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39EF44A-DB1F-4840-A14D-4E28C81E06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95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5618" y="2349500"/>
            <a:ext cx="7772400" cy="12954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6400800" cy="533400"/>
          </a:xfrm>
        </p:spPr>
        <p:txBody>
          <a:bodyPr/>
          <a:lstStyle>
            <a:lvl1pPr marL="0" indent="0">
              <a:buFont typeface="Times" pitchFamily="80" charset="0"/>
              <a:buNone/>
              <a:defRPr sz="1275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D8A6783-8E4A-8B43-8D64-2CC0E9CCC4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399"/>
            <a:ext cx="2590800" cy="1720557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B98E4539-9444-163B-7528-A7393EF443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116434"/>
            <a:ext cx="3737113" cy="22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4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0A2E28-F0D5-4848-95E2-2744D9A8C4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F42381-A034-AC46-86D4-594D585D8F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B97674-15B9-FF40-8BE7-08C876E5C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62081-029E-5E46-BA9C-07AE4335EF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0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49DE5B-2F4C-0F49-B072-A52CFC5359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7F2C2B-E5E5-C14F-835D-358BFF6CA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7721FD-1813-8547-B497-30F7394381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B75B5-ACC3-FF4E-A9E8-B5F5A0F640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5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21F222-94C5-AE42-A850-2EEF85D0CB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49C844-3301-654C-B1A0-1B903D900F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59025A-BCAF-D544-A829-51E3B38DC3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20590-BAA2-7E42-A05C-B7761BD3C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4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048124-6F12-694D-8E40-66E404B6CB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5182FA-CE32-234A-9AB1-25BDED0A5F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0B3F15-572D-5D44-A2A2-2372A7E723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CC6CD-179C-6145-9EDC-9EDE8DCC0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9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F4BBA509-0D5D-A049-9AB0-F1921E3CAC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EE1E69A-2F15-B643-8BD0-2CE9B3A0A5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722CCC2E-1561-2C4A-8746-154AE55947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16156-22C6-2349-9585-702D77591D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8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834A760-8384-8343-85C5-B2DA76EBED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BA376BE-A820-E346-83B5-50CBF38019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B3E984-9BBA-F54A-9A29-0A313A5764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54673-FFDA-D243-8AE3-DAE4C755F9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3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C49DB47-98EB-BE4F-B81A-102E20C89C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3C002F-4655-F94E-A006-8948E7D69B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C3F660-EE3C-3648-8D37-3786911E87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1A9EB-6D86-4040-A22F-2FB1ED6BA7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1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4BB433E-69B5-C847-B47F-91C3FC50A2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E0FD7BB-D36B-DB49-835C-DAC810F47F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188B763-E3F0-C14F-8175-F314A7299E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C6075-89C5-BA45-9C1D-3EEE50A36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E641D249-BE91-1744-B0BE-0C2327A17D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7BD149D-AA78-1B4B-8FF6-311D6C1F56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46C0368-B17F-9C49-86FC-A9FB8F78D6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5558E-C96A-CA44-ACF1-576912301E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1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6AA9083B-FBA7-4E47-A93D-2D7C2DB7C3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C8CB26F-4211-8141-B135-91203DF35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F7C20C99-1C89-9A4E-98BC-BB548B09E4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2DDD0-B16C-094D-AAC0-DD49E1034D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B18392E-DC47-CB4D-9558-FA000EF00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38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94A7177-EB40-1443-ACD0-1D8D5C874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E46B311-78C2-CE45-AD9F-8598BAB5262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95656A0-7A4B-1844-B9F1-0C37677005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dirty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IFAC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CBEDC43-1F5E-474C-979E-8623986818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fld id="{CEC5E7E9-7E29-7548-8047-27ECBBA23D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图片 3">
            <a:extLst>
              <a:ext uri="{FF2B5EF4-FFF2-40B4-BE49-F238E27FC236}">
                <a16:creationId xmlns:a16="http://schemas.microsoft.com/office/drawing/2014/main" id="{5A6E156F-4241-DF4C-AD00-C1B69EA375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5500"/>
            <a:ext cx="91440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CDF65F-74A0-494B-890B-E7CF1A83CA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" y="76200"/>
            <a:ext cx="1104459" cy="733474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2BAEFC9-ECC0-6145-8889-79B88518D2D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56" y="14677"/>
            <a:ext cx="1488944" cy="899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47" r:id="rId1"/>
    <p:sldLayoutId id="2147484848" r:id="rId2"/>
    <p:sldLayoutId id="2147484849" r:id="rId3"/>
    <p:sldLayoutId id="2147484850" r:id="rId4"/>
    <p:sldLayoutId id="2147484851" r:id="rId5"/>
    <p:sldLayoutId id="2147484852" r:id="rId6"/>
    <p:sldLayoutId id="2147484853" r:id="rId7"/>
    <p:sldLayoutId id="2147484854" r:id="rId8"/>
    <p:sldLayoutId id="2147484855" r:id="rId9"/>
    <p:sldLayoutId id="2147484856" r:id="rId10"/>
    <p:sldLayoutId id="21474848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ＭＳ Ｐゴシック" pitchFamily="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ＭＳ Ｐゴシック" pitchFamily="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ＭＳ Ｐゴシック" pitchFamily="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ＭＳ Ｐゴシック" pitchFamily="80" charset="-128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charset="0"/>
          <a:ea typeface="ＭＳ Ｐゴシック" pitchFamily="80" charset="-128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charset="0"/>
          <a:ea typeface="ＭＳ Ｐゴシック" pitchFamily="80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charset="0"/>
          <a:ea typeface="ＭＳ Ｐゴシック" pitchFamily="80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charset="0"/>
          <a:ea typeface="ＭＳ Ｐゴシック" pitchFamily="80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E98B01"/>
        </a:buClr>
        <a:buFont typeface="Times" pitchFamily="2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1380DC"/>
        </a:buClr>
        <a:buFont typeface="Wingdings" pitchFamily="2" charset="2"/>
        <a:buChar char="§"/>
        <a:defRPr sz="2100">
          <a:solidFill>
            <a:srgbClr val="4F4F4F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rgbClr val="4F4F4F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Times" pitchFamily="80" charset="0"/>
        <a:buChar char="•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Times" pitchFamily="80" charset="0"/>
        <a:buChar char="•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Times" pitchFamily="80" charset="0"/>
        <a:buChar char="•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Times" pitchFamily="80" charset="0"/>
        <a:buChar char="•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4478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Scientific Machine Learning for Wave-Structure Interaction Modelling: Uncertainty Quantification, Predictable Zone, and Structural Responses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038600"/>
            <a:ext cx="6400800" cy="1447800"/>
          </a:xfrm>
        </p:spPr>
        <p:txBody>
          <a:bodyPr/>
          <a:lstStyle/>
          <a:p>
            <a:pPr algn="ctr" eaLnBrk="1" hangingPunct="1"/>
            <a:r>
              <a:rPr lang="en-US" altLang="en-US" sz="2000" b="1" dirty="0"/>
              <a:t>Jincheng Zhang</a:t>
            </a:r>
            <a:r>
              <a:rPr lang="en-US" altLang="en-US" sz="2000" dirty="0"/>
              <a:t>, Rui Li, Xiaowei Zhao, </a:t>
            </a:r>
            <a:r>
              <a:rPr lang="en-US" altLang="en-US" sz="2000" dirty="0" err="1"/>
              <a:t>Jierao</a:t>
            </a:r>
            <a:r>
              <a:rPr lang="en-US" altLang="en-US" sz="2000" dirty="0"/>
              <a:t> Dai</a:t>
            </a:r>
          </a:p>
          <a:p>
            <a:pPr algn="ctr" eaLnBrk="1" hangingPunct="1"/>
            <a:r>
              <a:rPr lang="en-US" altLang="en-US" sz="2000" dirty="0"/>
              <a:t>University of Warwick</a:t>
            </a:r>
          </a:p>
          <a:p>
            <a:pPr algn="ctr" eaLnBrk="1" hangingPunct="1"/>
            <a:r>
              <a:rPr lang="en-US" altLang="en-US" sz="2000" dirty="0" err="1"/>
              <a:t>Siya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Daming</a:t>
            </a:r>
            <a:r>
              <a:rPr lang="en-US" altLang="en-US" sz="2000" dirty="0"/>
              <a:t> Wang, Martyn Hann, Deborah Greaves</a:t>
            </a:r>
          </a:p>
          <a:p>
            <a:pPr algn="ctr" eaLnBrk="1" hangingPunct="1"/>
            <a:r>
              <a:rPr lang="en-US" altLang="en-US" sz="2000" dirty="0"/>
              <a:t>University of Plymouth</a:t>
            </a:r>
          </a:p>
        </p:txBody>
      </p:sp>
      <p:pic>
        <p:nvPicPr>
          <p:cNvPr id="3" name="Picture 2" descr="A logo with blue letters and a black background&#10;&#10;AI-generated content may be incorrect.">
            <a:extLst>
              <a:ext uri="{FF2B5EF4-FFF2-40B4-BE49-F238E27FC236}">
                <a16:creationId xmlns:a16="http://schemas.microsoft.com/office/drawing/2014/main" id="{ADF69A3B-2375-4BDA-7C2D-A83D4D6C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556422"/>
            <a:ext cx="2775686" cy="11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3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10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922DC8-D10D-DD4B-BF06-0E6E2974E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Results – the forecasting part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9B6749D-F347-6945-B34F-4884AF0C7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676400"/>
            <a:ext cx="59469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en-US" sz="2000" kern="0" dirty="0"/>
              <a:t>Wave elevation prediction and predicable zone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2EC8FEA-DB35-A447-9FFB-E53D5E23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3" y="2667000"/>
            <a:ext cx="8697277" cy="29910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246C50-170F-524C-959F-77B9D7E9C255}"/>
              </a:ext>
            </a:extLst>
          </p:cNvPr>
          <p:cNvSpPr/>
          <p:nvPr/>
        </p:nvSpPr>
        <p:spPr>
          <a:xfrm>
            <a:off x="5770652" y="2133162"/>
            <a:ext cx="323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b="1" kern="0" dirty="0"/>
              <a:t>Waves to be predicted has not arrived at the location A yet.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69D9AE-C370-3A42-8D4E-7B05B4C14DFE}"/>
              </a:ext>
            </a:extLst>
          </p:cNvPr>
          <p:cNvCxnSpPr>
            <a:cxnSpLocks/>
          </p:cNvCxnSpPr>
          <p:nvPr/>
        </p:nvCxnSpPr>
        <p:spPr bwMode="auto">
          <a:xfrm flipH="1">
            <a:off x="5770652" y="2724588"/>
            <a:ext cx="1239748" cy="10092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620900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11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922DC8-D10D-DD4B-BF06-0E6E2974E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Results – the forecasting part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A45FEB0-D0B9-D441-96D8-B921EB577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1676400"/>
            <a:ext cx="28451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en-US" sz="2000" kern="0" dirty="0"/>
              <a:t>Root mean square error</a:t>
            </a:r>
            <a:endParaRPr lang="en-US" sz="1600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endParaRPr lang="en-US" altLang="en-US" sz="1600" kern="0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2BC2EDE-90FB-8846-B9F1-DE344DB29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83" y="1676400"/>
            <a:ext cx="4831903" cy="1661723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171D4E9-0B5F-4346-94DF-5E9206BF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0123"/>
            <a:ext cx="8610600" cy="245307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3A2109-9887-A04E-810C-1CD2DD78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7" y="2133600"/>
            <a:ext cx="2758737" cy="720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846BDF-33C3-424E-95E3-D2654F1AA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56" y="2956025"/>
            <a:ext cx="2594851" cy="72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CA4BE-DD2B-EA4B-949D-55F81AF24D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15000" y="1800829"/>
            <a:ext cx="1" cy="193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D9BC55-7358-8046-B977-6CC089C26A24}"/>
                  </a:ext>
                </a:extLst>
              </p:cNvPr>
              <p:cNvSpPr/>
              <p:nvPr/>
            </p:nvSpPr>
            <p:spPr>
              <a:xfrm>
                <a:off x="5479405" y="3670741"/>
                <a:ext cx="520784" cy="2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D9BC55-7358-8046-B977-6CC089C2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05" y="3670741"/>
                <a:ext cx="520784" cy="290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727499-9E13-EC43-A8C7-51D406080A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44623" y="1794600"/>
            <a:ext cx="1" cy="193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5345A3-5512-4A4E-9EFB-2FC2EB9DACB5}"/>
                  </a:ext>
                </a:extLst>
              </p:cNvPr>
              <p:cNvSpPr/>
              <p:nvPr/>
            </p:nvSpPr>
            <p:spPr>
              <a:xfrm>
                <a:off x="4933825" y="3671301"/>
                <a:ext cx="520784" cy="2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5345A3-5512-4A4E-9EFB-2FC2EB9DA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825" y="3671301"/>
                <a:ext cx="520784" cy="2909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C12EFE-2E8D-A04B-9AE9-4CA75F982F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1999" y="1794600"/>
            <a:ext cx="1" cy="193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16DDF9-142F-9846-B196-02E8BD1CEF42}"/>
                  </a:ext>
                </a:extLst>
              </p:cNvPr>
              <p:cNvSpPr/>
              <p:nvPr/>
            </p:nvSpPr>
            <p:spPr>
              <a:xfrm>
                <a:off x="4356016" y="3670740"/>
                <a:ext cx="52078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16DDF9-142F-9846-B196-02E8BD1CE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016" y="3670740"/>
                <a:ext cx="5207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28776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12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C7A352-13A1-454B-98C6-2E1C5F922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Conclusions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83D080-CF33-F643-A922-2CA616877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31430"/>
            <a:ext cx="7620000" cy="499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/>
              <a:t>Phase-resolved wave prediction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Real-time prediction of nonlinear waves with quantified uncertainty 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Predictable zone determination without assuming linear sea states </a:t>
            </a:r>
          </a:p>
          <a:p>
            <a:pPr eaLnBrk="1" hangingPunct="1"/>
            <a:r>
              <a:rPr lang="en-US" altLang="en-US" sz="2400" kern="0" dirty="0"/>
              <a:t>Bayesian machine learning approach</a:t>
            </a:r>
            <a:endParaRPr lang="en-US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Neural networks: nonlinear problems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Bayesian framework: various forms of uncertainties (including both aleatory and model uncertainties)</a:t>
            </a:r>
          </a:p>
          <a:p>
            <a:pPr eaLnBrk="1" hangingPunct="1"/>
            <a:r>
              <a:rPr lang="en-US" altLang="en-US" sz="2400" kern="0" dirty="0"/>
              <a:t>Method evaluations</a:t>
            </a:r>
            <a:endParaRPr lang="en-US" altLang="en-US" sz="2000" kern="0" dirty="0"/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Prediction accuracy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Well-quantified prediction uncertainty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Outperform existing methods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Substantially larger credible forecasting horizon</a:t>
            </a:r>
            <a:endParaRPr lang="en-US" altLang="en-US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2218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914400"/>
            <a:ext cx="8956695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Extension to directional wave forecasting</a:t>
            </a:r>
          </a:p>
        </p:txBody>
      </p:sp>
      <p:pic>
        <p:nvPicPr>
          <p:cNvPr id="2" name="Picture 1" descr="A picture containing diagram, line, screenshot, parallel&#10;&#10;Description automatically generated">
            <a:extLst>
              <a:ext uri="{FF2B5EF4-FFF2-40B4-BE49-F238E27FC236}">
                <a16:creationId xmlns:a16="http://schemas.microsoft.com/office/drawing/2014/main" id="{4671A01D-3607-DE03-D083-D1052DF5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00" y="1623863"/>
            <a:ext cx="4027388" cy="23345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A7A793-2560-DACE-521B-4CC34F5C6D34}"/>
              </a:ext>
            </a:extLst>
          </p:cNvPr>
          <p:cNvSpPr/>
          <p:nvPr/>
        </p:nvSpPr>
        <p:spPr>
          <a:xfrm>
            <a:off x="4997008" y="4092293"/>
            <a:ext cx="2478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kern="0" dirty="0">
                <a:latin typeface="Century Gothic" panose="020B0502020202020204" pitchFamily="34" charset="0"/>
              </a:rPr>
              <a:t>Upstream gauge array  (WG2, 5, 6, 7, 8)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57E69-9301-5A13-1190-03D6A2D4D112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236446" y="2947154"/>
            <a:ext cx="355354" cy="11451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19E8FBB-F694-812E-B9F2-B6C2F123E8BC}"/>
              </a:ext>
            </a:extLst>
          </p:cNvPr>
          <p:cNvSpPr/>
          <p:nvPr/>
        </p:nvSpPr>
        <p:spPr>
          <a:xfrm>
            <a:off x="7573702" y="4180852"/>
            <a:ext cx="2148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kern="0" dirty="0">
                <a:latin typeface="Century Gothic" panose="020B0502020202020204" pitchFamily="34" charset="0"/>
              </a:rPr>
              <a:t>Downstream gauge (WG4)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DA2342-B28C-07E9-51BA-828229416796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H="1" flipV="1">
            <a:off x="7573702" y="2920753"/>
            <a:ext cx="1074347" cy="126009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1" name="Picture 10" descr="A picture containing diagram, text, screenshot, line&#10;&#10;Description automatically generated">
            <a:extLst>
              <a:ext uri="{FF2B5EF4-FFF2-40B4-BE49-F238E27FC236}">
                <a16:creationId xmlns:a16="http://schemas.microsoft.com/office/drawing/2014/main" id="{E0FFD841-8EAC-865A-3A0F-13974B53B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5" y="2250107"/>
            <a:ext cx="4782233" cy="1901020"/>
          </a:xfrm>
          <a:prstGeom prst="rect">
            <a:avLst/>
          </a:prstGeom>
        </p:spPr>
      </p:pic>
      <p:pic>
        <p:nvPicPr>
          <p:cNvPr id="12" name="Picture 11" descr="A picture containing diagram, line, screenshot, colorfulness&#10;&#10;Description automatically generated">
            <a:extLst>
              <a:ext uri="{FF2B5EF4-FFF2-40B4-BE49-F238E27FC236}">
                <a16:creationId xmlns:a16="http://schemas.microsoft.com/office/drawing/2014/main" id="{2A9586B6-F279-0369-9AA1-82F7B16332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6" y="4982644"/>
            <a:ext cx="4275648" cy="1474556"/>
          </a:xfrm>
          <a:prstGeom prst="rect">
            <a:avLst/>
          </a:prstGeom>
        </p:spPr>
      </p:pic>
      <p:pic>
        <p:nvPicPr>
          <p:cNvPr id="14" name="Picture 13" descr="A picture containing diagram, pattern&#10;&#10;Description automatically generated">
            <a:extLst>
              <a:ext uri="{FF2B5EF4-FFF2-40B4-BE49-F238E27FC236}">
                <a16:creationId xmlns:a16="http://schemas.microsoft.com/office/drawing/2014/main" id="{9EE5BC33-7B77-86DD-6DB0-D53D19D5E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4" b="67089"/>
          <a:stretch/>
        </p:blipFill>
        <p:spPr>
          <a:xfrm>
            <a:off x="5476514" y="4729323"/>
            <a:ext cx="3133760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582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51C34-26DF-C7B0-C7DE-552D4DD2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ED5E203-8486-9B0B-7110-A89899791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914400"/>
            <a:ext cx="8956695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Spatiotemporal extension via numerical simulations </a:t>
            </a:r>
          </a:p>
        </p:txBody>
      </p:sp>
      <p:pic>
        <p:nvPicPr>
          <p:cNvPr id="5" name="Picture 4" descr="A colorful graph with numbers and lines&#10;&#10;AI-generated content may be incorrect.">
            <a:extLst>
              <a:ext uri="{FF2B5EF4-FFF2-40B4-BE49-F238E27FC236}">
                <a16:creationId xmlns:a16="http://schemas.microsoft.com/office/drawing/2014/main" id="{7E575F30-C84C-9A47-42BC-48E94D2D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8" y="1571236"/>
            <a:ext cx="7089204" cy="4495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6C89DF-9D33-8BD1-1E6E-6CC3D5B41995}"/>
              </a:ext>
            </a:extLst>
          </p:cNvPr>
          <p:cNvSpPr txBox="1"/>
          <p:nvPr/>
        </p:nvSpPr>
        <p:spPr>
          <a:xfrm>
            <a:off x="304800" y="6019800"/>
            <a:ext cx="8534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Prediction error of LWT (background contour) and VBNN (vertical strips) in the normal sea condition. </a:t>
            </a:r>
          </a:p>
        </p:txBody>
      </p:sp>
    </p:spTree>
    <p:extLst>
      <p:ext uri="{BB962C8B-B14F-4D97-AF65-F5344CB8AC3E}">
        <p14:creationId xmlns:p14="http://schemas.microsoft.com/office/powerpoint/2010/main" val="358297417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3C39-57A4-1D7F-96C4-ED7E0344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56B600-C71D-7561-A4EA-D1E120595287}"/>
              </a:ext>
            </a:extLst>
          </p:cNvPr>
          <p:cNvSpPr txBox="1"/>
          <p:nvPr/>
        </p:nvSpPr>
        <p:spPr>
          <a:xfrm>
            <a:off x="685800" y="6273225"/>
            <a:ext cx="7848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The prediction error from the LWT (in the background) and VBNN (in the front vertical strips) in severe sea condition. </a:t>
            </a:r>
          </a:p>
        </p:txBody>
      </p:sp>
      <p:pic>
        <p:nvPicPr>
          <p:cNvPr id="3" name="Picture 2" descr="A diagram of a distance&#10;&#10;AI-generated content may be incorrect.">
            <a:extLst>
              <a:ext uri="{FF2B5EF4-FFF2-40B4-BE49-F238E27FC236}">
                <a16:creationId xmlns:a16="http://schemas.microsoft.com/office/drawing/2014/main" id="{71FD4617-266E-4A18-7772-720B40F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3554"/>
            <a:ext cx="7315200" cy="467433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8309CC8-3289-EF71-D0F3-7A27E8857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914400"/>
            <a:ext cx="8956695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Spatiotemporal extension via numerical simulations </a:t>
            </a:r>
          </a:p>
        </p:txBody>
      </p:sp>
    </p:spTree>
    <p:extLst>
      <p:ext uri="{BB962C8B-B14F-4D97-AF65-F5344CB8AC3E}">
        <p14:creationId xmlns:p14="http://schemas.microsoft.com/office/powerpoint/2010/main" val="166889864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933450"/>
            <a:ext cx="89154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Modeling of WECs via deep operator learning</a:t>
            </a:r>
          </a:p>
        </p:txBody>
      </p:sp>
      <p:pic>
        <p:nvPicPr>
          <p:cNvPr id="4" name="Picture 3" descr="A picture containing screenshot, map, diagram, water&#10;&#10;Description automatically generated">
            <a:extLst>
              <a:ext uri="{FF2B5EF4-FFF2-40B4-BE49-F238E27FC236}">
                <a16:creationId xmlns:a16="http://schemas.microsoft.com/office/drawing/2014/main" id="{DB67D11A-81F3-B40D-E3ED-741ADD64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57400"/>
            <a:ext cx="3998843" cy="2626266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06A2848C-BC2F-CA01-B7E8-54833B4A8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2264905"/>
            <a:ext cx="4895850" cy="2211256"/>
          </a:xfrm>
          <a:prstGeom prst="rect">
            <a:avLst/>
          </a:prstGeom>
        </p:spPr>
      </p:pic>
      <p:sp>
        <p:nvSpPr>
          <p:cNvPr id="9" name="矩形 16">
            <a:extLst>
              <a:ext uri="{FF2B5EF4-FFF2-40B4-BE49-F238E27FC236}">
                <a16:creationId xmlns:a16="http://schemas.microsoft.com/office/drawing/2014/main" id="{469684C5-13A1-817F-C07C-A5E078334149}"/>
              </a:ext>
            </a:extLst>
          </p:cNvPr>
          <p:cNvSpPr/>
          <p:nvPr/>
        </p:nvSpPr>
        <p:spPr>
          <a:xfrm>
            <a:off x="228600" y="5003349"/>
            <a:ext cx="8763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Research motivations:</a:t>
            </a:r>
          </a:p>
          <a:p>
            <a:r>
              <a:rPr lang="en-US" altLang="zh-CN" sz="2000" b="1" dirty="0"/>
              <a:t>(1) Design machine learning model to take advantage of </a:t>
            </a:r>
            <a:r>
              <a:rPr lang="en-US" altLang="zh-CN" sz="2000" b="1" dirty="0">
                <a:solidFill>
                  <a:srgbClr val="FF0000"/>
                </a:solidFill>
              </a:rPr>
              <a:t>the underlying data structure</a:t>
            </a:r>
            <a:endParaRPr lang="en-US" altLang="zh-CN" sz="2000" b="1" dirty="0"/>
          </a:p>
          <a:p>
            <a:r>
              <a:rPr lang="en-US" altLang="zh-CN" sz="2000" b="1" dirty="0"/>
              <a:t>(2) To develop the first data-based </a:t>
            </a:r>
            <a:r>
              <a:rPr lang="en-US" altLang="zh-CN" sz="2000" b="1" dirty="0">
                <a:solidFill>
                  <a:srgbClr val="FF0000"/>
                </a:solidFill>
              </a:rPr>
              <a:t>continuous-time </a:t>
            </a:r>
            <a:r>
              <a:rPr lang="en-US" altLang="zh-CN" sz="2000" b="1" dirty="0"/>
              <a:t>WEC model</a:t>
            </a:r>
            <a:endParaRPr lang="en-US" altLang="en-US" sz="2000" b="1" kern="0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93047437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Predictions for WEC motions </a:t>
            </a:r>
          </a:p>
        </p:txBody>
      </p:sp>
      <p:pic>
        <p:nvPicPr>
          <p:cNvPr id="6" name="Picture 5" descr="A picture containing font, line, screenshot&#10;&#10;Description automatically generated">
            <a:extLst>
              <a:ext uri="{FF2B5EF4-FFF2-40B4-BE49-F238E27FC236}">
                <a16:creationId xmlns:a16="http://schemas.microsoft.com/office/drawing/2014/main" id="{50313B65-F49B-BD91-D17C-FCDC44C9E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2" y="1634956"/>
            <a:ext cx="5410200" cy="1527404"/>
          </a:xfrm>
          <a:prstGeom prst="rect">
            <a:avLst/>
          </a:prstGeom>
        </p:spPr>
      </p:pic>
      <p:pic>
        <p:nvPicPr>
          <p:cNvPr id="10" name="Picture 9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049E0F7-53A2-11A3-FB05-0E4B4257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43180"/>
            <a:ext cx="2667000" cy="1830980"/>
          </a:xfrm>
          <a:prstGeom prst="rect">
            <a:avLst/>
          </a:prstGeom>
        </p:spPr>
      </p:pic>
      <p:pic>
        <p:nvPicPr>
          <p:cNvPr id="12" name="Picture 11" descr="A picture containing line, font, plot&#10;&#10;Description automatically generated">
            <a:extLst>
              <a:ext uri="{FF2B5EF4-FFF2-40B4-BE49-F238E27FC236}">
                <a16:creationId xmlns:a16="http://schemas.microsoft.com/office/drawing/2014/main" id="{E06D8E95-6BBA-B390-6F75-86B1F2F75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3" y="3228395"/>
            <a:ext cx="5502166" cy="691529"/>
          </a:xfrm>
          <a:prstGeom prst="rect">
            <a:avLst/>
          </a:prstGeom>
        </p:spPr>
      </p:pic>
      <p:pic>
        <p:nvPicPr>
          <p:cNvPr id="14" name="Picture 13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4486FE2E-4C52-486A-1A79-4D9EF6411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79" y="4587922"/>
            <a:ext cx="6846442" cy="1946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B42EB-EEBA-E7C7-7CC7-0A34E7544DED}"/>
              </a:ext>
            </a:extLst>
          </p:cNvPr>
          <p:cNvSpPr txBox="1"/>
          <p:nvPr/>
        </p:nvSpPr>
        <p:spPr>
          <a:xfrm>
            <a:off x="434866" y="3891653"/>
            <a:ext cx="541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predictions by the developed model, including the WEC’s vertical displacement, the front raft’s pitch angle, the back raft’s pitch angle, and the hinge position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E3F6D-816F-21EE-84CE-42FCA2D63DDA}"/>
              </a:ext>
            </a:extLst>
          </p:cNvPr>
          <p:cNvSpPr txBox="1"/>
          <p:nvPr/>
        </p:nvSpPr>
        <p:spPr>
          <a:xfrm>
            <a:off x="5894294" y="3614654"/>
            <a:ext cx="3375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predictions by the developed model, including the spectral response amplitude operator (RAO) for the WEC’s vertical displacement, the front raft’s pitch angle, and the back raft’s pitch angle</a:t>
            </a:r>
            <a:endParaRPr lang="en-GB" sz="1200" dirty="0"/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11511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09FEE-27DE-0A27-120D-F6A9489E4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530DC6A-30FA-BBA6-9A2F-5C29DBDCC9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References</a:t>
            </a:r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6F21BC80-3428-6888-669D-6F291000D842}"/>
              </a:ext>
            </a:extLst>
          </p:cNvPr>
          <p:cNvSpPr txBox="1">
            <a:spLocks/>
          </p:cNvSpPr>
          <p:nvPr/>
        </p:nvSpPr>
        <p:spPr bwMode="auto">
          <a:xfrm>
            <a:off x="457200" y="1870835"/>
            <a:ext cx="8153400" cy="4682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5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J. Zhang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X. Zhao, S. Jin, and D. Greaves, Phase-resolved real-time ocean wave prediction with quantified uncertainty based on variational Bayesian machine learning, Applied Energy 324 (2022) 119711.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R. Li,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J. Zhang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X. Zhao, D. Wang, M. Hann, and D. Greaves, Phase-resolved real-time forecasting of three-dimensional ocean waves via machine learning and wave tank experiments, Applied Energy 348 (2023) 121529.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J. Dai,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J. Zhang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and X. Zhao, Spatiotemporal nonlinear ocean wave prediction with uncertainty quantification and universal predictable zone determination, Journal paper draft (under review), 2025.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J. Zhang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X. Zhao, D. Greaves, and S. Jin, Modeling of a hinged-raft wave energy converter via deep operator learning and wave tank experiments, Applied Energy 341 (2023) 121072.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738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19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51390-B43A-454E-9C88-C3EA224CA03E}"/>
              </a:ext>
            </a:extLst>
          </p:cNvPr>
          <p:cNvSpPr/>
          <p:nvPr/>
        </p:nvSpPr>
        <p:spPr bwMode="auto">
          <a:xfrm>
            <a:off x="6324600" y="19050"/>
            <a:ext cx="2819400" cy="742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51AB2A-7B51-5E55-C32D-4D362E431A93}"/>
              </a:ext>
            </a:extLst>
          </p:cNvPr>
          <p:cNvSpPr/>
          <p:nvPr/>
        </p:nvSpPr>
        <p:spPr>
          <a:xfrm>
            <a:off x="533400" y="2286000"/>
            <a:ext cx="7543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7">
              <a:spcAft>
                <a:spcPts val="1200"/>
              </a:spcAft>
            </a:pPr>
            <a:r>
              <a:rPr lang="en-US" altLang="zh-CN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Thanks</a:t>
            </a:r>
            <a:r>
              <a:rPr lang="zh-CN" altLang="en-US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for</a:t>
            </a:r>
            <a:r>
              <a:rPr lang="zh-CN" altLang="en-US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your</a:t>
            </a:r>
            <a:r>
              <a:rPr lang="zh-CN" altLang="en-US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3200" b="1" dirty="0">
                <a:solidFill>
                  <a:srgbClr val="1D71B8"/>
                </a:solidFill>
                <a:latin typeface="Century Gothic" panose="020B0502020202020204" pitchFamily="34" charset="0"/>
              </a:rPr>
              <a:t>attention</a:t>
            </a:r>
            <a:endParaRPr lang="en-US" sz="3200" b="1" dirty="0">
              <a:solidFill>
                <a:srgbClr val="1D71B8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AEA-7E60-5D49-0C80-81EEDBA2DA78}"/>
              </a:ext>
            </a:extLst>
          </p:cNvPr>
          <p:cNvSpPr txBox="1"/>
          <p:nvPr/>
        </p:nvSpPr>
        <p:spPr>
          <a:xfrm>
            <a:off x="533401" y="3415693"/>
            <a:ext cx="77340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97"/>
            <a:r>
              <a:rPr lang="en-US" altLang="zh-CN" sz="2000" b="1" dirty="0">
                <a:solidFill>
                  <a:srgbClr val="6F7287"/>
                </a:solidFill>
                <a:latin typeface="Century Gothic" panose="020B0502020202020204" pitchFamily="34" charset="0"/>
              </a:rPr>
              <a:t>Dr</a:t>
            </a:r>
            <a:r>
              <a:rPr lang="zh-CN" altLang="en-US" sz="2000" b="1" dirty="0">
                <a:solidFill>
                  <a:srgbClr val="6F7287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b="1" dirty="0">
                <a:solidFill>
                  <a:srgbClr val="6F7287"/>
                </a:solidFill>
                <a:latin typeface="Century Gothic" panose="020B0502020202020204" pitchFamily="34" charset="0"/>
              </a:rPr>
              <a:t>Jincheng</a:t>
            </a:r>
            <a:r>
              <a:rPr lang="zh-CN" altLang="en-US" sz="2000" b="1" dirty="0">
                <a:solidFill>
                  <a:srgbClr val="6F7287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b="1" dirty="0">
                <a:solidFill>
                  <a:srgbClr val="6F7287"/>
                </a:solidFill>
                <a:latin typeface="Century Gothic" panose="020B0502020202020204" pitchFamily="34" charset="0"/>
              </a:rPr>
              <a:t>Zhang and Prof Xiaowei Zhao</a:t>
            </a:r>
            <a:endParaRPr lang="en-GB" sz="2000" b="1" dirty="0">
              <a:solidFill>
                <a:srgbClr val="6F7287"/>
              </a:solidFill>
              <a:latin typeface="Century Gothic" panose="020B0502020202020204" pitchFamily="34" charset="0"/>
            </a:endParaRPr>
          </a:p>
          <a:p>
            <a:pPr defTabSz="457197"/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Intelligent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Control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and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Smart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Energy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(ICSE)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Research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Group</a:t>
            </a:r>
          </a:p>
          <a:p>
            <a:pPr defTabSz="457197"/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School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Engineering</a:t>
            </a:r>
            <a:endParaRPr lang="en-GB" sz="2000" dirty="0">
              <a:solidFill>
                <a:srgbClr val="009FE3"/>
              </a:solidFill>
              <a:latin typeface="Century Gothic" panose="020B0502020202020204" pitchFamily="34" charset="0"/>
            </a:endParaRPr>
          </a:p>
          <a:p>
            <a:pPr defTabSz="457197"/>
            <a:r>
              <a:rPr lang="en-GB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University of Warwick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,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United</a:t>
            </a:r>
            <a:r>
              <a:rPr lang="zh-CN" altLang="en-US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rgbClr val="009FE3"/>
                </a:solidFill>
                <a:latin typeface="Century Gothic" panose="020B0502020202020204" pitchFamily="34" charset="0"/>
              </a:rPr>
              <a:t>Kingdom</a:t>
            </a:r>
            <a:endParaRPr lang="en-GB" sz="2000" dirty="0">
              <a:solidFill>
                <a:srgbClr val="009FE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A logo with blue letters and a black background&#10;&#10;AI-generated content may be incorrect.">
            <a:extLst>
              <a:ext uri="{FF2B5EF4-FFF2-40B4-BE49-F238E27FC236}">
                <a16:creationId xmlns:a16="http://schemas.microsoft.com/office/drawing/2014/main" id="{0BF01BF4-F873-FB91-912A-AAE2FC5A0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78" y="4838668"/>
            <a:ext cx="337624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36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2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86868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Motivation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FB7D5B4-C220-D642-907C-F4CC5B3D6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910275"/>
            <a:ext cx="4648200" cy="229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Optimal control of wave energy converters (WECs) 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Power forecasting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Mitigation of the structural fatigue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Extreme event forecasting </a:t>
            </a:r>
          </a:p>
          <a:p>
            <a:pPr lvl="1" eaLnBrk="1" hangingPunct="1"/>
            <a:endParaRPr lang="en-US" altLang="en-US" sz="2000" kern="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020BBE09-D0D4-E245-9FCB-8D3B2714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332406"/>
            <a:ext cx="2895600" cy="18967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899EAC-1E84-FA49-BA3A-C560D2030367}"/>
              </a:ext>
            </a:extLst>
          </p:cNvPr>
          <p:cNvSpPr/>
          <p:nvPr/>
        </p:nvSpPr>
        <p:spPr>
          <a:xfrm>
            <a:off x="5655813" y="6258048"/>
            <a:ext cx="3183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575F65"/>
                </a:solidFill>
                <a:latin typeface="Roboto"/>
              </a:rPr>
              <a:t>MPS’ </a:t>
            </a:r>
            <a:r>
              <a:rPr lang="en-GB" sz="1200" dirty="0" err="1">
                <a:solidFill>
                  <a:srgbClr val="575F65"/>
                </a:solidFill>
                <a:latin typeface="Roboto"/>
              </a:rPr>
              <a:t>WaveSub</a:t>
            </a:r>
            <a:r>
              <a:rPr lang="en-GB" sz="1200" dirty="0">
                <a:solidFill>
                  <a:srgbClr val="575F65"/>
                </a:solidFill>
                <a:latin typeface="Roboto"/>
              </a:rPr>
              <a:t> device (Courtesy of Marine Power Systems)</a:t>
            </a:r>
            <a:endParaRPr lang="en-US" sz="1200" dirty="0"/>
          </a:p>
        </p:txBody>
      </p:sp>
      <p:pic>
        <p:nvPicPr>
          <p:cNvPr id="11" name="Picture 1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7208BFB-E6DE-2A43-A6BF-0BFE1DCD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24" y="1960385"/>
            <a:ext cx="2928715" cy="1968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7F957B-8EA4-C84E-8A9B-E58E82CB16CD}"/>
              </a:ext>
            </a:extLst>
          </p:cNvPr>
          <p:cNvSpPr/>
          <p:nvPr/>
        </p:nvSpPr>
        <p:spPr>
          <a:xfrm>
            <a:off x="5681870" y="3935732"/>
            <a:ext cx="32165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575F65"/>
                </a:solidFill>
                <a:latin typeface="Roboto"/>
              </a:rPr>
              <a:t>The Great Wave off Kanagawa (by Hokusai)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35810F-7D6C-73DE-AA92-43034418B583}"/>
              </a:ext>
            </a:extLst>
          </p:cNvPr>
          <p:cNvSpPr/>
          <p:nvPr/>
        </p:nvSpPr>
        <p:spPr bwMode="auto">
          <a:xfrm>
            <a:off x="228600" y="1865771"/>
            <a:ext cx="1977887" cy="81647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0" charset="-128"/>
              </a:rPr>
              <a:t>Wave Forecasting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D31F45-E79B-B765-CEA0-A5AA10B01434}"/>
              </a:ext>
            </a:extLst>
          </p:cNvPr>
          <p:cNvSpPr/>
          <p:nvPr/>
        </p:nvSpPr>
        <p:spPr bwMode="auto">
          <a:xfrm>
            <a:off x="2992712" y="1876596"/>
            <a:ext cx="1977887" cy="81647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0" charset="-128"/>
              </a:rPr>
              <a:t>WEC Modeling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7BC5A692-0DCE-8453-5423-E31E07C8129C}"/>
              </a:ext>
            </a:extLst>
          </p:cNvPr>
          <p:cNvSpPr/>
          <p:nvPr/>
        </p:nvSpPr>
        <p:spPr bwMode="auto">
          <a:xfrm>
            <a:off x="2409099" y="2094915"/>
            <a:ext cx="381000" cy="379831"/>
          </a:xfrm>
          <a:prstGeom prst="plus">
            <a:avLst>
              <a:gd name="adj" fmla="val 407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5D98148-5D9D-CF5E-FB5F-F8BD5BD9D87A}"/>
              </a:ext>
            </a:extLst>
          </p:cNvPr>
          <p:cNvSpPr/>
          <p:nvPr/>
        </p:nvSpPr>
        <p:spPr bwMode="auto">
          <a:xfrm>
            <a:off x="2410968" y="3071874"/>
            <a:ext cx="379131" cy="514350"/>
          </a:xfrm>
          <a:prstGeom prst="downArrow">
            <a:avLst>
              <a:gd name="adj1" fmla="val 34271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3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86868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Phase-resolved real-time ocean wave prediction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FB7D5B4-C220-D642-907C-F4CC5B3D6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31430"/>
            <a:ext cx="4648200" cy="393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/>
              <a:t>Linear wave theory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Real-time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Linear waves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Predictable zone determination </a:t>
            </a:r>
            <a:endParaRPr lang="en-US" altLang="en-US" sz="1400" kern="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kern="0" dirty="0"/>
              <a:t>Higher order spectral (HOS) method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computationally expensive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nonlinear waves</a:t>
            </a:r>
          </a:p>
          <a:p>
            <a:pPr eaLnBrk="1" hangingPunct="1"/>
            <a:r>
              <a:rPr lang="en-US" altLang="en-US" sz="2400" kern="0" dirty="0"/>
              <a:t>Machine learning method</a:t>
            </a:r>
            <a:endParaRPr lang="en-US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real-time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nonlinear waves</a:t>
            </a:r>
          </a:p>
          <a:p>
            <a:pPr marL="457200" lvl="1" indent="0" eaLnBrk="1" hangingPunct="1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2267C96E-9D3E-4641-8F42-936E53D8AEA8}"/>
              </a:ext>
            </a:extLst>
          </p:cNvPr>
          <p:cNvSpPr/>
          <p:nvPr/>
        </p:nvSpPr>
        <p:spPr>
          <a:xfrm>
            <a:off x="5029200" y="2560459"/>
            <a:ext cx="3657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Research objectives: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(1) A novel wave prediction method that can achieve </a:t>
            </a:r>
            <a:r>
              <a:rPr lang="en-GB" sz="2000" b="1" dirty="0">
                <a:solidFill>
                  <a:srgbClr val="FF0000"/>
                </a:solidFill>
              </a:rPr>
              <a:t>real-time</a:t>
            </a:r>
            <a:r>
              <a:rPr lang="en-GB" sz="2000" b="1" dirty="0"/>
              <a:t> prediction of </a:t>
            </a:r>
            <a:r>
              <a:rPr lang="en-GB" sz="2000" b="1" dirty="0">
                <a:solidFill>
                  <a:srgbClr val="FF0000"/>
                </a:solidFill>
              </a:rPr>
              <a:t>nonlinear</a:t>
            </a:r>
            <a:r>
              <a:rPr lang="en-GB" sz="2000" b="1" dirty="0"/>
              <a:t> waves with </a:t>
            </a:r>
            <a:r>
              <a:rPr lang="en-GB" sz="2000" b="1" dirty="0">
                <a:solidFill>
                  <a:srgbClr val="FF0000"/>
                </a:solidFill>
              </a:rPr>
              <a:t>quantified uncertainty.</a:t>
            </a:r>
          </a:p>
          <a:p>
            <a:endParaRPr lang="en-GB" sz="2000" b="1" dirty="0"/>
          </a:p>
          <a:p>
            <a:r>
              <a:rPr lang="en-US" altLang="en-US" sz="2000" b="1" kern="0" dirty="0"/>
              <a:t>(2) </a:t>
            </a:r>
            <a:r>
              <a:rPr lang="en-US" altLang="zh-CN" sz="2000" b="1" dirty="0"/>
              <a:t>A novel wave prediction method that can achieve </a:t>
            </a:r>
            <a:r>
              <a:rPr lang="en-GB" sz="2000" b="1" dirty="0">
                <a:solidFill>
                  <a:srgbClr val="FF0000"/>
                </a:solidFill>
              </a:rPr>
              <a:t>real-time</a:t>
            </a:r>
            <a:r>
              <a:rPr lang="en-GB" sz="2000" b="1" dirty="0"/>
              <a:t> prediction </a:t>
            </a:r>
            <a:r>
              <a:rPr lang="en-US" altLang="en-US" sz="2000" b="1" kern="0" dirty="0"/>
              <a:t>of </a:t>
            </a:r>
            <a:r>
              <a:rPr lang="en-US" altLang="en-US" sz="2000" b="1" kern="0" dirty="0">
                <a:solidFill>
                  <a:srgbClr val="FF0000"/>
                </a:solidFill>
              </a:rPr>
              <a:t>three-dimensional nonlinear </a:t>
            </a:r>
            <a:r>
              <a:rPr lang="en-US" altLang="en-US" sz="2000" b="1" kern="0" dirty="0"/>
              <a:t>waves</a:t>
            </a:r>
          </a:p>
          <a:p>
            <a:endParaRPr lang="en-US" altLang="zh-CN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A1A2F-0F8B-A744-B62C-A9CCC7E9D5A2}"/>
              </a:ext>
            </a:extLst>
          </p:cNvPr>
          <p:cNvSpPr/>
          <p:nvPr/>
        </p:nvSpPr>
        <p:spPr>
          <a:xfrm>
            <a:off x="4477822" y="1562544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kern="0" dirty="0"/>
              <a:t>Overly conservative estimations of what can be predicted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32CCB6-48A9-374D-88F4-802576D81D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200" y="1854932"/>
            <a:ext cx="1219200" cy="9644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52037917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8458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Problem formulation</a:t>
            </a:r>
          </a:p>
        </p:txBody>
      </p:sp>
      <p:pic>
        <p:nvPicPr>
          <p:cNvPr id="16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19550FC-E78E-7245-99ED-F7A77E5C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9" y="1600200"/>
            <a:ext cx="8272261" cy="424924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5AFD777-0F1D-9B45-86C0-148C3D3C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6172686"/>
            <a:ext cx="1343127" cy="4320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F1AF146-AA19-164E-B4CF-832F82568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15" y="5638800"/>
            <a:ext cx="3410185" cy="432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47E3A1-6A17-BE4E-9759-8F0DEFA22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0" y="5638800"/>
            <a:ext cx="2093538" cy="432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821F104-9D70-3C49-ABFD-6BB594B3E93C}"/>
              </a:ext>
            </a:extLst>
          </p:cNvPr>
          <p:cNvSpPr/>
          <p:nvPr/>
        </p:nvSpPr>
        <p:spPr bwMode="auto">
          <a:xfrm>
            <a:off x="3429001" y="5715000"/>
            <a:ext cx="1497044" cy="3131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ACFE03-6919-0646-A462-60009393DBB6}"/>
              </a:ext>
            </a:extLst>
          </p:cNvPr>
          <p:cNvSpPr/>
          <p:nvPr/>
        </p:nvSpPr>
        <p:spPr bwMode="auto">
          <a:xfrm>
            <a:off x="3276600" y="6100191"/>
            <a:ext cx="1662923" cy="593052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43660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5259C150-312C-384F-ABEF-C4B62FA60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852696"/>
            <a:ext cx="2708296" cy="437494"/>
          </a:xfrm>
          <a:prstGeom prst="rect">
            <a:avLst/>
          </a:prstGeom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914400"/>
            <a:ext cx="8956695" cy="51435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Wave forecasting with quantified uncertainty via Bayesian 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6F38BD-F6FB-B347-9536-A092442A6DF9}"/>
              </a:ext>
            </a:extLst>
          </p:cNvPr>
          <p:cNvGrpSpPr/>
          <p:nvPr/>
        </p:nvGrpSpPr>
        <p:grpSpPr>
          <a:xfrm>
            <a:off x="152400" y="2980921"/>
            <a:ext cx="2286000" cy="1348153"/>
            <a:chOff x="-1447800" y="3429000"/>
            <a:chExt cx="3610706" cy="1805353"/>
          </a:xfrm>
        </p:grpSpPr>
        <p:pic>
          <p:nvPicPr>
            <p:cNvPr id="14" name="Picture 13" descr="A picture containing antenna, object&#10;&#10;Description automatically generated">
              <a:extLst>
                <a:ext uri="{FF2B5EF4-FFF2-40B4-BE49-F238E27FC236}">
                  <a16:creationId xmlns:a16="http://schemas.microsoft.com/office/drawing/2014/main" id="{702C8C7E-A6A2-5E41-A8C9-8F1EB27D8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47800" y="3429000"/>
              <a:ext cx="3610706" cy="18053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E52DB5-2C01-584F-9B63-F094C9FD5F73}"/>
                </a:ext>
              </a:extLst>
            </p:cNvPr>
            <p:cNvSpPr txBox="1"/>
            <p:nvPr/>
          </p:nvSpPr>
          <p:spPr>
            <a:xfrm rot="16200000">
              <a:off x="-1659635" y="4436367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Wave elevation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40DF41-8508-B44B-B858-D4CE49A2102E}"/>
                    </a:ext>
                  </a:extLst>
                </p:cNvPr>
                <p:cNvSpPr txBox="1"/>
                <p:nvPr/>
              </p:nvSpPr>
              <p:spPr>
                <a:xfrm>
                  <a:off x="48814" y="4964716"/>
                  <a:ext cx="6260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0 − 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40DF41-8508-B44B-B858-D4CE49A21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4" y="4964716"/>
                  <a:ext cx="626069" cy="246221"/>
                </a:xfrm>
                <a:prstGeom prst="rect">
                  <a:avLst/>
                </a:prstGeom>
                <a:blipFill>
                  <a:blip r:embed="rId4"/>
                  <a:stretch>
                    <a:fillRect r="-31250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34B1E7F-7831-3D43-8266-5AC237B843BA}"/>
                </a:ext>
              </a:extLst>
            </p:cNvPr>
            <p:cNvCxnSpPr>
              <a:cxnSpLocks/>
            </p:cNvCxnSpPr>
            <p:nvPr/>
          </p:nvCxnSpPr>
          <p:spPr>
            <a:xfrm>
              <a:off x="-866821" y="4941299"/>
              <a:ext cx="25407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39B65-7BA8-994E-9B19-0F4BDF5E04FB}"/>
              </a:ext>
            </a:extLst>
          </p:cNvPr>
          <p:cNvGrpSpPr/>
          <p:nvPr/>
        </p:nvGrpSpPr>
        <p:grpSpPr>
          <a:xfrm>
            <a:off x="6400800" y="2983753"/>
            <a:ext cx="2362199" cy="1235903"/>
            <a:chOff x="5864922" y="3725965"/>
            <a:chExt cx="4383617" cy="1826507"/>
          </a:xfrm>
        </p:grpSpPr>
        <p:pic>
          <p:nvPicPr>
            <p:cNvPr id="20" name="Picture 19" descr="A picture containing object, sky, antenna, needle&#10;&#10;Description automatically generated">
              <a:extLst>
                <a:ext uri="{FF2B5EF4-FFF2-40B4-BE49-F238E27FC236}">
                  <a16:creationId xmlns:a16="http://schemas.microsoft.com/office/drawing/2014/main" id="{A650A710-3C98-684D-9F03-41FFCFA3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4922" y="3725965"/>
              <a:ext cx="4383617" cy="18265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8653BE-35DE-E44B-9C6F-0F1B3C32F1CD}"/>
                </a:ext>
              </a:extLst>
            </p:cNvPr>
            <p:cNvSpPr txBox="1"/>
            <p:nvPr/>
          </p:nvSpPr>
          <p:spPr>
            <a:xfrm rot="16200000">
              <a:off x="5813822" y="4553855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Wave elevation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7D4AA1-97D6-CC42-8D68-304B1195B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2478" y="5276736"/>
              <a:ext cx="25407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6F200B-0730-0A4F-9908-63E5870F8EE9}"/>
                </a:ext>
              </a:extLst>
            </p:cNvPr>
            <p:cNvCxnSpPr>
              <a:cxnSpLocks/>
            </p:cNvCxnSpPr>
            <p:nvPr/>
          </p:nvCxnSpPr>
          <p:spPr>
            <a:xfrm>
              <a:off x="9113224" y="5280935"/>
              <a:ext cx="542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C4676F-70A3-D342-B24D-9DC3BA83E765}"/>
                </a:ext>
              </a:extLst>
            </p:cNvPr>
            <p:cNvSpPr txBox="1"/>
            <p:nvPr/>
          </p:nvSpPr>
          <p:spPr>
            <a:xfrm>
              <a:off x="6996178" y="5277893"/>
              <a:ext cx="10711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Reconstruction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A4D737-ADD9-B24B-96C1-19AF7489915E}"/>
                </a:ext>
              </a:extLst>
            </p:cNvPr>
            <p:cNvSpPr txBox="1"/>
            <p:nvPr/>
          </p:nvSpPr>
          <p:spPr>
            <a:xfrm>
              <a:off x="8831397" y="5298888"/>
              <a:ext cx="8515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Forecasting</a:t>
              </a:r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975C1A-2C9D-BD4F-9E74-CF8D90EB3D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/>
        </p:blipFill>
        <p:spPr>
          <a:xfrm>
            <a:off x="2255405" y="1661696"/>
            <a:ext cx="4450195" cy="385168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21B1FE-E3F9-AE41-A1EC-FAD1334AF7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8108" y="4621603"/>
            <a:ext cx="272692" cy="1307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FD41DC8-E5A2-0241-BD6C-8B27DEC89AD5}"/>
              </a:ext>
            </a:extLst>
          </p:cNvPr>
          <p:cNvSpPr/>
          <p:nvPr/>
        </p:nvSpPr>
        <p:spPr>
          <a:xfrm>
            <a:off x="647542" y="5951636"/>
            <a:ext cx="2708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b="1" kern="0" dirty="0"/>
              <a:t>Model uncertainty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52EA9B-578C-094A-8F26-8A1A5E21A7F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3796" y="4474553"/>
            <a:ext cx="1235312" cy="1447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6684D66C-B8B9-0641-AEEB-A4823519D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989096"/>
            <a:ext cx="1651000" cy="558800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AC51BB0-9605-F144-9BD0-8496AB22ECCF}"/>
              </a:ext>
            </a:extLst>
          </p:cNvPr>
          <p:cNvSpPr/>
          <p:nvPr/>
        </p:nvSpPr>
        <p:spPr bwMode="auto">
          <a:xfrm>
            <a:off x="274847" y="1676400"/>
            <a:ext cx="8594306" cy="3795296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C474D-488E-6B40-AB53-AFE883FA1775}"/>
              </a:ext>
            </a:extLst>
          </p:cNvPr>
          <p:cNvSpPr/>
          <p:nvPr/>
        </p:nvSpPr>
        <p:spPr>
          <a:xfrm>
            <a:off x="6400800" y="5547896"/>
            <a:ext cx="2708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b="1" kern="0" dirty="0"/>
              <a:t>Aleatory uncertainty</a:t>
            </a:r>
          </a:p>
        </p:txBody>
      </p:sp>
    </p:spTree>
    <p:extLst>
      <p:ext uri="{BB962C8B-B14F-4D97-AF65-F5344CB8AC3E}">
        <p14:creationId xmlns:p14="http://schemas.microsoft.com/office/powerpoint/2010/main" val="269236360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626679B4-1EBB-294E-B24C-076E7EDCE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47" y="5000014"/>
            <a:ext cx="4511453" cy="123825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F82A15-454E-5140-A41B-4E406345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2322000"/>
            <a:ext cx="2759684" cy="514350"/>
          </a:xfrm>
          <a:prstGeom prst="rect">
            <a:avLst/>
          </a:prstGeom>
        </p:spPr>
      </p:pic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6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8458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Bayesian machine learning approach</a:t>
            </a: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E74E2732-341A-2443-8B0A-724F43103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3942422" cy="86882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56F3FB2-EE9A-FF49-86B6-738FE052E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5105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/>
              <a:t>Training dataset</a:t>
            </a:r>
            <a:endParaRPr lang="en-US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Training input: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Training target:</a:t>
            </a:r>
            <a:endParaRPr lang="en-US" altLang="en-US" sz="2400" kern="0" dirty="0"/>
          </a:p>
          <a:p>
            <a:pPr eaLnBrk="1" hangingPunct="1"/>
            <a:r>
              <a:rPr lang="en-US" altLang="en-US" sz="2400" kern="0" dirty="0"/>
              <a:t>Model training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Bayes’ rule:</a:t>
            </a:r>
          </a:p>
          <a:p>
            <a:pPr marL="457200" lvl="1" indent="0" eaLnBrk="1" hangingPunct="1">
              <a:buNone/>
            </a:pPr>
            <a:endParaRPr lang="en-US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Variational inference:</a:t>
            </a:r>
          </a:p>
          <a:p>
            <a:pPr lvl="1" eaLnBrk="1" hangingPunct="1"/>
            <a:endParaRPr lang="en-US" altLang="en-US" sz="2000" kern="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kern="0" dirty="0"/>
              <a:t>Online prediction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Posterior distr. of the wave elevations:</a:t>
            </a:r>
          </a:p>
          <a:p>
            <a:pPr lvl="1" eaLnBrk="1" hangingPunct="1"/>
            <a:endParaRPr lang="en-US" altLang="en-US" sz="2000" kern="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kern="0" dirty="0"/>
              <a:t>Predictable zone determination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Uncertainty level:</a:t>
            </a:r>
          </a:p>
          <a:p>
            <a:pPr marL="457200" lvl="1" indent="0" eaLnBrk="1" hangingPunct="1">
              <a:buNone/>
            </a:pPr>
            <a:endParaRPr lang="en-US" altLang="en-US" sz="2000" kern="0" dirty="0">
              <a:solidFill>
                <a:schemeClr val="tx1"/>
              </a:solidFill>
            </a:endParaRPr>
          </a:p>
          <a:p>
            <a:pPr marL="457200" lvl="1" indent="0" eaLnBrk="1" hangingPunct="1">
              <a:buNone/>
            </a:pPr>
            <a:endParaRPr lang="en-US" altLang="en-US" sz="2000" kern="0" dirty="0">
              <a:solidFill>
                <a:schemeClr val="tx1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17E5022-E82E-8347-8631-140438179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81200"/>
            <a:ext cx="2808000" cy="4680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0E66827-22D4-FD4E-A519-832798BB6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62400"/>
            <a:ext cx="4724400" cy="741621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B80FB09-AA5F-3846-BE34-47085DBA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31" y="6205774"/>
            <a:ext cx="2781300" cy="5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4560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7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9F913A8-F88B-7A4C-9D90-729DBECDB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8458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Wave tank experiments</a:t>
            </a:r>
          </a:p>
        </p:txBody>
      </p:sp>
      <p:pic>
        <p:nvPicPr>
          <p:cNvPr id="3" name="Picture 2" descr="A picture containing outdoor, building, rail, metal&#10;&#10;Description automatically generated">
            <a:extLst>
              <a:ext uri="{FF2B5EF4-FFF2-40B4-BE49-F238E27FC236}">
                <a16:creationId xmlns:a16="http://schemas.microsoft.com/office/drawing/2014/main" id="{E9EA9FBA-D666-9C40-9F13-3D1E8088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35" y="1641592"/>
            <a:ext cx="3334265" cy="2397008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EDBF21E8-E150-A244-9587-DFE9A553B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199"/>
            <a:ext cx="3581400" cy="51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/>
              <a:t>Simulated sea conditions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775DC7E-E349-144C-AB97-8D86D4341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040323"/>
            <a:ext cx="4571998" cy="1236277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7052FFBC-A3E2-A54C-A8B8-B84999882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09950"/>
            <a:ext cx="5334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/>
              <a:t>For each sea condition</a:t>
            </a: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Peak enhancement factors </a:t>
            </a:r>
            <a:r>
              <a:rPr lang="el-GR" altLang="en-US" sz="2000" kern="0" dirty="0">
                <a:solidFill>
                  <a:schemeClr val="tx1"/>
                </a:solidFill>
              </a:rPr>
              <a:t>γ = 1 </a:t>
            </a:r>
            <a:r>
              <a:rPr lang="en-US" altLang="en-US" sz="2000" kern="0" dirty="0">
                <a:solidFill>
                  <a:schemeClr val="tx1"/>
                </a:solidFill>
              </a:rPr>
              <a:t>&amp; </a:t>
            </a:r>
            <a:r>
              <a:rPr lang="el-GR" altLang="en-US" sz="2000" kern="0" dirty="0">
                <a:solidFill>
                  <a:schemeClr val="tx1"/>
                </a:solidFill>
              </a:rPr>
              <a:t>3.3</a:t>
            </a:r>
            <a:endParaRPr lang="en-US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sz="2000" kern="0" dirty="0">
                <a:solidFill>
                  <a:schemeClr val="tx1"/>
                </a:solidFill>
              </a:rPr>
              <a:t>Six different random seeds for wave generation</a:t>
            </a:r>
          </a:p>
          <a:p>
            <a:pPr lvl="1" eaLnBrk="1" hangingPunct="1"/>
            <a:r>
              <a:rPr lang="en-GB" altLang="en-US" sz="2000" kern="0" dirty="0">
                <a:solidFill>
                  <a:schemeClr val="tx1"/>
                </a:solidFill>
              </a:rPr>
              <a:t>In total 24 simulated wave scenarios</a:t>
            </a:r>
          </a:p>
          <a:p>
            <a:pPr lvl="1" eaLnBrk="1" hangingPunct="1"/>
            <a:endParaRPr lang="el-GR" altLang="en-US" sz="2000" kern="0" dirty="0">
              <a:solidFill>
                <a:schemeClr val="tx1"/>
              </a:solidFill>
            </a:endParaRPr>
          </a:p>
          <a:p>
            <a:pPr lvl="1" eaLnBrk="1" hangingPunct="1"/>
            <a:endParaRPr lang="en-US" altLang="en-US" sz="20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5CA25-A7DD-5647-9829-D1625672AD9F}"/>
              </a:ext>
            </a:extLst>
          </p:cNvPr>
          <p:cNvSpPr/>
          <p:nvPr/>
        </p:nvSpPr>
        <p:spPr>
          <a:xfrm>
            <a:off x="5562600" y="4038600"/>
            <a:ext cx="3500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575F65"/>
                </a:solidFill>
                <a:latin typeface="Roboto"/>
              </a:rPr>
              <a:t>Wave tank at COAST Laboratory at the University of Plymouth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582521B-C8F1-4542-8BCE-58F592BF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24450"/>
            <a:ext cx="49530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/>
            <a:endParaRPr lang="en-US" altLang="en-US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0D2D2A21-86AC-A648-988B-1D131E7233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99" y="4991100"/>
                <a:ext cx="5181601" cy="1866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98B01"/>
                  </a:buClr>
                  <a:buFont typeface="Times" pitchFamily="18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380DC"/>
                  </a:buClr>
                  <a:buFont typeface="Wingdings" pitchFamily="2" charset="2"/>
                  <a:buChar char="§"/>
                  <a:defRPr sz="2800">
                    <a:solidFill>
                      <a:srgbClr val="4F4F4F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4F4F4F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18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Times" pitchFamily="80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Times" pitchFamily="80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Times" pitchFamily="80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Times" pitchFamily="80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en-US" sz="2400" kern="0" dirty="0"/>
                  <a:t>Measurements at A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en-US" sz="2400" kern="0" dirty="0"/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=8.865</m:t>
                    </m:r>
                    <m:r>
                      <a:rPr lang="en-US" altLang="en-US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000" b="0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altLang="en-US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en-US" sz="2000" kern="0" dirty="0">
                  <a:solidFill>
                    <a:schemeClr val="tx1"/>
                  </a:solidFill>
                </a:endParaRPr>
              </a:p>
              <a:p>
                <a:pPr eaLnBrk="1" hangingPunct="1"/>
                <a:r>
                  <a:rPr lang="en-US" altLang="en-US" sz="2400" kern="0" dirty="0"/>
                  <a:t>Predictions at B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en-US" sz="2000" b="0" kern="0" dirty="0">
                  <a:solidFill>
                    <a:schemeClr val="tx1"/>
                  </a:solidFill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=13.8 </m:t>
                    </m:r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000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alt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en-US" sz="2000" kern="0" dirty="0">
                  <a:solidFill>
                    <a:schemeClr val="tx1"/>
                  </a:solidFill>
                </a:endParaRPr>
              </a:p>
              <a:p>
                <a:pPr lvl="1" eaLnBrk="1" hangingPunct="1"/>
                <a:endParaRPr lang="el-GR" altLang="en-US" sz="2000" kern="0" dirty="0">
                  <a:solidFill>
                    <a:schemeClr val="tx1"/>
                  </a:solidFill>
                </a:endParaRPr>
              </a:p>
              <a:p>
                <a:pPr lvl="1" eaLnBrk="1" hangingPunct="1"/>
                <a:endParaRPr lang="en-US" altLang="en-US" sz="2000" kern="0" dirty="0"/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0D2D2A21-86AC-A648-988B-1D131E72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599" y="4991100"/>
                <a:ext cx="5181601" cy="1866900"/>
              </a:xfrm>
              <a:prstGeom prst="rect">
                <a:avLst/>
              </a:prstGeom>
              <a:blipFill>
                <a:blip r:embed="rId4"/>
                <a:stretch>
                  <a:fillRect l="-1220" t="-27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funnel chart&#10;&#10;Description automatically generated">
            <a:extLst>
              <a:ext uri="{FF2B5EF4-FFF2-40B4-BE49-F238E27FC236}">
                <a16:creationId xmlns:a16="http://schemas.microsoft.com/office/drawing/2014/main" id="{3B35943D-8C65-DA4F-8F56-92F104BEF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92" y="5181600"/>
            <a:ext cx="2883508" cy="1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07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8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7DB05A73-9D48-B34B-A68F-CC3ACCA67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676400"/>
            <a:ext cx="59469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en-US" sz="2000" kern="0" dirty="0"/>
              <a:t>Wave elevation prediction and predicable zone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785537D-F756-6A48-B24E-53DD0A195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Results – both reconstruction and forecasting</a:t>
            </a:r>
          </a:p>
        </p:txBody>
      </p:sp>
      <p:pic>
        <p:nvPicPr>
          <p:cNvPr id="4" name="Picture 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2F0155EC-E6D7-4D44-98A9-5024301A0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57371"/>
            <a:ext cx="5791200" cy="38434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06EF2F-4AD5-E64B-B02A-585999282294}"/>
              </a:ext>
            </a:extLst>
          </p:cNvPr>
          <p:cNvSpPr/>
          <p:nvPr/>
        </p:nvSpPr>
        <p:spPr>
          <a:xfrm>
            <a:off x="160056" y="2725525"/>
            <a:ext cx="1600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b="1" kern="0" dirty="0"/>
              <a:t>Waves at the location B have already passed the location A.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50C8B8-9ACF-2746-BE6A-508E2A8B989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2954847"/>
            <a:ext cx="1066800" cy="305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562A88-9EEC-8B4D-B10C-B37AE6A7A70E}"/>
              </a:ext>
            </a:extLst>
          </p:cNvPr>
          <p:cNvSpPr/>
          <p:nvPr/>
        </p:nvSpPr>
        <p:spPr>
          <a:xfrm>
            <a:off x="7696200" y="2182847"/>
            <a:ext cx="1447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600" b="1" kern="0" dirty="0"/>
              <a:t>Waves to be predicted has not arrived at the location A yet.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C1CAA9-2A3C-5A4A-9FE0-2075AA498A47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0400" y="2478597"/>
            <a:ext cx="685800" cy="7814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9DC315-55A1-864F-84A2-F2A0E15104C8}"/>
                  </a:ext>
                </a:extLst>
              </p:cNvPr>
              <p:cNvSpPr txBox="1"/>
              <p:nvPr/>
            </p:nvSpPr>
            <p:spPr>
              <a:xfrm>
                <a:off x="76200" y="5131713"/>
                <a:ext cx="18751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)/4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9DC315-55A1-864F-84A2-F2A0E151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31713"/>
                <a:ext cx="1875184" cy="430887"/>
              </a:xfrm>
              <a:prstGeom prst="rect">
                <a:avLst/>
              </a:prstGeom>
              <a:blipFill>
                <a:blip r:embed="rId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930DBB-33F5-1143-8C79-712306F15397}"/>
              </a:ext>
            </a:extLst>
          </p:cNvPr>
          <p:cNvCxnSpPr>
            <a:cxnSpLocks/>
          </p:cNvCxnSpPr>
          <p:nvPr/>
        </p:nvCxnSpPr>
        <p:spPr bwMode="auto">
          <a:xfrm>
            <a:off x="225287" y="5410200"/>
            <a:ext cx="731851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8524379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16F82D86-95F2-494E-B0DD-ED71D90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rgbClr val="E98B01"/>
              </a:buClr>
              <a:buFont typeface="Times" pitchFamily="-112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1380DC"/>
              </a:buClr>
              <a:buFont typeface="Wingdings" pitchFamily="2" charset="2"/>
              <a:buChar char="§"/>
              <a:defRPr sz="21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857250" indent="-17145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200150" indent="-171450">
              <a:spcBef>
                <a:spcPct val="20000"/>
              </a:spcBef>
              <a:buChar char="»"/>
              <a:defRPr sz="1500">
                <a:solidFill>
                  <a:srgbClr val="4F4F4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1543050" indent="-171450">
              <a:spcBef>
                <a:spcPct val="20000"/>
              </a:spcBef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-112" charset="0"/>
              <a:buChar char="•"/>
              <a:defRPr sz="1500"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27088C9C-8B60-774E-BACC-408B176BECD8}" type="slidenum">
              <a:rPr lang="en-US" altLang="en-US" sz="1050">
                <a:latin typeface="Arial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9</a:t>
            </a:fld>
            <a:endParaRPr lang="en-US" altLang="en-US" sz="1050" dirty="0">
              <a:latin typeface="Arial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7DB05A73-9D48-B34B-A68F-CC3ACCA67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1676400"/>
            <a:ext cx="28451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en-US" sz="2000" kern="0" dirty="0"/>
              <a:t>Root mean square error</a:t>
            </a:r>
            <a:endParaRPr lang="en-US" sz="1600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endParaRPr lang="en-US" altLang="en-US" sz="1600" kern="0" dirty="0">
              <a:solidFill>
                <a:schemeClr val="tx1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DD6F030-F2D8-F041-9C4B-81FDC018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696200" cy="5143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Results – both reconstruction and forecasting</a:t>
            </a:r>
          </a:p>
        </p:txBody>
      </p:sp>
      <p:pic>
        <p:nvPicPr>
          <p:cNvPr id="11" name="Picture 10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C3619610-4EC7-4945-8F89-172B50AD2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86" y="1589423"/>
            <a:ext cx="3873600" cy="257077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08ECA85-B4AA-CF40-981F-54BB2E59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67200"/>
            <a:ext cx="8534399" cy="22947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D529E8-8CEE-0C45-99D0-3C2D071C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36822"/>
            <a:ext cx="2960815" cy="7200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F807FB6-93E9-144C-B11E-0085D8479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90000"/>
            <a:ext cx="2823529" cy="7200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B0DF7D-DAA2-9246-AEFA-D3937F71F9A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67399" y="3189623"/>
            <a:ext cx="1" cy="720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4098">
                <a:extLst>
                  <a:ext uri="{FF2B5EF4-FFF2-40B4-BE49-F238E27FC236}">
                    <a16:creationId xmlns:a16="http://schemas.microsoft.com/office/drawing/2014/main" id="{A8B86949-4A7B-A141-9601-FC1231AF64AA}"/>
                  </a:ext>
                </a:extLst>
              </p:cNvPr>
              <p:cNvSpPr/>
              <p:nvPr/>
            </p:nvSpPr>
            <p:spPr>
              <a:xfrm>
                <a:off x="5566694" y="3900023"/>
                <a:ext cx="520784" cy="290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99" name="Rectangle 4098">
                <a:extLst>
                  <a:ext uri="{FF2B5EF4-FFF2-40B4-BE49-F238E27FC236}">
                    <a16:creationId xmlns:a16="http://schemas.microsoft.com/office/drawing/2014/main" id="{A8B86949-4A7B-A141-9601-FC1231AF6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694" y="3900023"/>
                <a:ext cx="520784" cy="290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98A8497-C83B-0C4D-A381-A31AC1DB62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089153" y="1741823"/>
            <a:ext cx="0" cy="217389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AA7CE0E-8005-CF4C-AB0B-13AD0250EF5A}"/>
                  </a:ext>
                </a:extLst>
              </p:cNvPr>
              <p:cNvSpPr/>
              <p:nvPr/>
            </p:nvSpPr>
            <p:spPr>
              <a:xfrm>
                <a:off x="5889133" y="3900023"/>
                <a:ext cx="520784" cy="290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AA7CE0E-8005-CF4C-AB0B-13AD0250E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33" y="3900023"/>
                <a:ext cx="520784" cy="2909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9E81E44-0160-B048-A0FA-3291F364B065}"/>
                  </a:ext>
                </a:extLst>
              </p:cNvPr>
              <p:cNvSpPr/>
              <p:nvPr/>
            </p:nvSpPr>
            <p:spPr>
              <a:xfrm>
                <a:off x="7697275" y="3899890"/>
                <a:ext cx="532325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9E81E44-0160-B048-A0FA-3291F364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75" y="3899890"/>
                <a:ext cx="532325" cy="2803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287134-8A0E-DB4A-96B0-3172207FC63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32757" y="1779623"/>
            <a:ext cx="0" cy="212215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3112F0A-B244-E346-9E6A-DA9B1B80A9D9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9310" y="3189623"/>
            <a:ext cx="0" cy="7200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AAE0458-A041-FA4D-AFD8-138A34E51CBC}"/>
                  </a:ext>
                </a:extLst>
              </p:cNvPr>
              <p:cNvSpPr/>
              <p:nvPr/>
            </p:nvSpPr>
            <p:spPr>
              <a:xfrm>
                <a:off x="8001000" y="3900023"/>
                <a:ext cx="532325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2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12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  <m:sup>
                          <m:r>
                            <a:rPr lang="en-US" altLang="en-US" sz="1200" b="0" i="1" kern="0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AAE0458-A041-FA4D-AFD8-138A34E51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900023"/>
                <a:ext cx="532325" cy="2803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65965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02E439F615A468D31C318A39B3BDE" ma:contentTypeVersion="0" ma:contentTypeDescription="Create a new document." ma:contentTypeScope="" ma:versionID="2b418e935cbee2d5c55e6acc1c0520b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3F3348E-F4F4-4BE8-8083-AA7D450E2F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14BE1A-A2C4-4862-8AD0-8BDC37D6A979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7D297B8-AC1F-4419-8A3D-C8B0903D5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39908</TotalTime>
  <Words>841</Words>
  <Application>Microsoft Macintosh PowerPoint</Application>
  <PresentationFormat>On-screen Show (4:3)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Times</vt:lpstr>
      <vt:lpstr>Arial</vt:lpstr>
      <vt:lpstr>Arial Narrow</vt:lpstr>
      <vt:lpstr>Cambria Math</vt:lpstr>
      <vt:lpstr>Century Gothic</vt:lpstr>
      <vt:lpstr>Helvetica</vt:lpstr>
      <vt:lpstr>Roboto</vt:lpstr>
      <vt:lpstr>Times New Roman</vt:lpstr>
      <vt:lpstr>Wingdings</vt:lpstr>
      <vt:lpstr>Blank Presentation</vt:lpstr>
      <vt:lpstr>Scientific Machine Learning for Wave-Structure Interaction Modelling: Uncertainty Quantification, Predictable Zone, and Structural Responses</vt:lpstr>
      <vt:lpstr>Motivation</vt:lpstr>
      <vt:lpstr>Phase-resolved real-time ocean wave prediction</vt:lpstr>
      <vt:lpstr>Problem formulation</vt:lpstr>
      <vt:lpstr>Wave forecasting with quantified uncertainty via Bayesian machine learning</vt:lpstr>
      <vt:lpstr>Bayesian machine learning approach</vt:lpstr>
      <vt:lpstr>Wave tank experiments</vt:lpstr>
      <vt:lpstr>Results – both reconstruction and forecasting</vt:lpstr>
      <vt:lpstr>Results – both reconstruction and forecasting</vt:lpstr>
      <vt:lpstr>Results – the forecasting part</vt:lpstr>
      <vt:lpstr>Results – the forecasting part</vt:lpstr>
      <vt:lpstr>Conclusions</vt:lpstr>
      <vt:lpstr>Extension to directional wave forecasting</vt:lpstr>
      <vt:lpstr>Spatiotemporal extension via numerical simulations </vt:lpstr>
      <vt:lpstr>Spatiotemporal extension via numerical simulations </vt:lpstr>
      <vt:lpstr>Modeling of WECs via deep operator learning</vt:lpstr>
      <vt:lpstr>Predictions for WEC motions </vt:lpstr>
      <vt:lpstr>References</vt:lpstr>
      <vt:lpstr>PowerPoint Presentation</vt:lpstr>
    </vt:vector>
  </TitlesOfParts>
  <Company>Bill Seymore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Seymore</dc:creator>
  <cp:lastModifiedBy>Jincheng Zhang</cp:lastModifiedBy>
  <cp:revision>1746</cp:revision>
  <cp:lastPrinted>2019-09-12T21:06:44Z</cp:lastPrinted>
  <dcterms:modified xsi:type="dcterms:W3CDTF">2025-04-02T06:57:38Z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0x01010030802E439F615A468D31C318A39B3BDE</vt:lpwstr>
  </property>
</Properties>
</file>